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91" r:id="rId1"/>
  </p:sldMasterIdLst>
  <p:sldIdLst>
    <p:sldId id="264" r:id="rId2"/>
    <p:sldId id="256" r:id="rId3"/>
    <p:sldId id="257" r:id="rId4"/>
    <p:sldId id="258" r:id="rId5"/>
    <p:sldId id="259" r:id="rId6"/>
    <p:sldId id="265" r:id="rId7"/>
    <p:sldId id="260" r:id="rId8"/>
    <p:sldId id="261" r:id="rId9"/>
    <p:sldId id="262" r:id="rId10"/>
    <p:sldId id="263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50" autoAdjust="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1830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212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522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702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899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57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972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718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90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017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308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01852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pl-PL"/>
              <a:t>Kliknij, aby edytować style wzorca tekstu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91950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6511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3917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 obraz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5916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89679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143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9933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  <p:sldLayoutId id="2147483803" r:id="rId12"/>
    <p:sldLayoutId id="2147483804" r:id="rId13"/>
    <p:sldLayoutId id="2147483805" r:id="rId14"/>
    <p:sldLayoutId id="2147483806" r:id="rId15"/>
    <p:sldLayoutId id="2147483807" r:id="rId16"/>
    <p:sldLayoutId id="2147483808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>
            <a:extLst>
              <a:ext uri="{FF2B5EF4-FFF2-40B4-BE49-F238E27FC236}">
                <a16:creationId xmlns:a16="http://schemas.microsoft.com/office/drawing/2014/main" id="{99505C44-A759-A395-A486-84DE53BFBA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7094" y="1605383"/>
            <a:ext cx="4818660" cy="5252617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  <a:outerShdw blurRad="50800" dist="50800" dir="5400000" algn="ctr" rotWithShape="0">
              <a:srgbClr val="000000"/>
            </a:outerShdw>
            <a:softEdge rad="63500"/>
          </a:effectLst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id="{50E72DF4-9D83-F9F4-63B1-41A65792B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2946" y="279166"/>
            <a:ext cx="7055380" cy="1400530"/>
          </a:xfrm>
        </p:spPr>
        <p:txBody>
          <a:bodyPr/>
          <a:lstStyle/>
          <a:p>
            <a:pPr algn="ctr"/>
            <a:r>
              <a:rPr lang="pl-PL" b="1" dirty="0">
                <a:solidFill>
                  <a:schemeClr val="bg2"/>
                </a:solidFill>
              </a:rPr>
              <a:t>Strategia Rozwoju Gminy Nowogródek Pomorski </a:t>
            </a:r>
            <a:br>
              <a:rPr lang="pl-PL" b="1" dirty="0">
                <a:solidFill>
                  <a:schemeClr val="bg2"/>
                </a:solidFill>
              </a:rPr>
            </a:br>
            <a:r>
              <a:rPr lang="pl-PL" b="1" dirty="0">
                <a:solidFill>
                  <a:schemeClr val="bg2"/>
                </a:solidFill>
              </a:rPr>
              <a:t>do 2030 roku 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7686C3FA-866F-6246-65EA-8ECD13C7E9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5993" y="279166"/>
            <a:ext cx="877221" cy="1010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3333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67552"/>
            <a:ext cx="8229600" cy="1694330"/>
          </a:xfrm>
        </p:spPr>
        <p:txBody>
          <a:bodyPr>
            <a:normAutofit fontScale="90000"/>
          </a:bodyPr>
          <a:lstStyle/>
          <a:p>
            <a:pPr algn="ctr"/>
            <a:br>
              <a:rPr lang="pl-PL" dirty="0"/>
            </a:br>
            <a:r>
              <a:rPr b="1" dirty="0" err="1"/>
              <a:t>Strategia</a:t>
            </a:r>
            <a:r>
              <a:rPr b="1" dirty="0"/>
              <a:t> Rozwoju </a:t>
            </a:r>
            <a:br>
              <a:rPr lang="pl-PL" b="1" dirty="0"/>
            </a:br>
            <a:r>
              <a:rPr b="1" dirty="0" err="1"/>
              <a:t>Gminy</a:t>
            </a:r>
            <a:r>
              <a:rPr b="1" dirty="0"/>
              <a:t> </a:t>
            </a:r>
            <a:r>
              <a:rPr b="1" dirty="0" err="1"/>
              <a:t>Nowogródek</a:t>
            </a:r>
            <a:r>
              <a:rPr b="1" dirty="0"/>
              <a:t> Pomorski </a:t>
            </a:r>
            <a:br>
              <a:rPr lang="pl-PL" b="1" dirty="0"/>
            </a:br>
            <a:r>
              <a:rPr b="1" dirty="0"/>
              <a:t>do 2030 </a:t>
            </a:r>
            <a:r>
              <a:rPr b="1" dirty="0" err="1"/>
              <a:t>roku</a:t>
            </a:r>
            <a:endParaRPr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59680"/>
            <a:ext cx="8229600" cy="5214284"/>
          </a:xfrm>
        </p:spPr>
        <p:txBody>
          <a:bodyPr/>
          <a:lstStyle/>
          <a:p>
            <a:pPr marL="0" indent="0">
              <a:buNone/>
            </a:pPr>
            <a:endParaRPr dirty="0"/>
          </a:p>
          <a:p>
            <a:r>
              <a:rPr dirty="0" err="1"/>
              <a:t>Dokument</a:t>
            </a:r>
            <a:r>
              <a:rPr dirty="0"/>
              <a:t> </a:t>
            </a:r>
            <a:r>
              <a:rPr dirty="0" err="1"/>
              <a:t>strategiczny</a:t>
            </a:r>
            <a:r>
              <a:rPr dirty="0"/>
              <a:t> </a:t>
            </a:r>
            <a:r>
              <a:rPr lang="pl-PL" dirty="0"/>
              <a:t>uchwalany</a:t>
            </a:r>
            <a:r>
              <a:rPr dirty="0"/>
              <a:t> </a:t>
            </a:r>
            <a:r>
              <a:rPr dirty="0" err="1"/>
              <a:t>przez</a:t>
            </a:r>
            <a:r>
              <a:rPr dirty="0"/>
              <a:t> </a:t>
            </a:r>
            <a:r>
              <a:rPr dirty="0" err="1"/>
              <a:t>Radę</a:t>
            </a:r>
            <a:r>
              <a:rPr dirty="0"/>
              <a:t> </a:t>
            </a:r>
            <a:r>
              <a:rPr dirty="0" err="1"/>
              <a:t>Gminy</a:t>
            </a:r>
            <a:endParaRPr dirty="0"/>
          </a:p>
          <a:p>
            <a:r>
              <a:rPr dirty="0" err="1"/>
              <a:t>Perspektywa</a:t>
            </a:r>
            <a:r>
              <a:rPr dirty="0"/>
              <a:t> </a:t>
            </a:r>
            <a:r>
              <a:rPr dirty="0" err="1"/>
              <a:t>rozwoju</a:t>
            </a:r>
            <a:r>
              <a:rPr dirty="0"/>
              <a:t> </a:t>
            </a:r>
            <a:r>
              <a:rPr dirty="0" err="1"/>
              <a:t>społeczno-gospodarczego</a:t>
            </a:r>
            <a:r>
              <a:rPr dirty="0"/>
              <a:t> do </a:t>
            </a:r>
            <a:r>
              <a:rPr dirty="0" err="1"/>
              <a:t>roku</a:t>
            </a:r>
            <a:r>
              <a:rPr dirty="0"/>
              <a:t> 2030</a:t>
            </a:r>
          </a:p>
          <a:p>
            <a:r>
              <a:rPr dirty="0"/>
              <a:t>Cel: </a:t>
            </a:r>
            <a:r>
              <a:rPr dirty="0" err="1"/>
              <a:t>poprawa</a:t>
            </a:r>
            <a:r>
              <a:rPr dirty="0"/>
              <a:t> </a:t>
            </a:r>
            <a:r>
              <a:rPr dirty="0" err="1"/>
              <a:t>jakości</a:t>
            </a:r>
            <a:r>
              <a:rPr dirty="0"/>
              <a:t> </a:t>
            </a:r>
            <a:r>
              <a:rPr dirty="0" err="1"/>
              <a:t>życia</a:t>
            </a:r>
            <a:r>
              <a:rPr dirty="0"/>
              <a:t> </a:t>
            </a:r>
            <a:r>
              <a:rPr dirty="0" err="1"/>
              <a:t>mieszkańców</a:t>
            </a:r>
            <a:r>
              <a:rPr dirty="0"/>
              <a:t> i </a:t>
            </a:r>
            <a:r>
              <a:rPr dirty="0" err="1"/>
              <a:t>rozwój</a:t>
            </a:r>
            <a:r>
              <a:rPr dirty="0"/>
              <a:t> </a:t>
            </a:r>
            <a:r>
              <a:rPr dirty="0" err="1"/>
              <a:t>lokalny</a:t>
            </a:r>
            <a:r>
              <a:rPr lang="pl-PL" dirty="0"/>
              <a:t>  </a:t>
            </a:r>
          </a:p>
          <a:p>
            <a:r>
              <a:rPr lang="pl-PL" dirty="0"/>
              <a:t>Projekt Strategii Gminy został opracowany przez firmę: 4CS Sp. z o.o. z siedzibą w Zielonej Górze, którą reprezentował na poniedziałkowych komisjach Prezes Zarządu – Sławomir Kozieł, na podstawie informacji pozyskanych z Urzędu Gminy Nowogródek Pomorski, podczas </a:t>
            </a:r>
            <a:r>
              <a:rPr lang="pl-PL"/>
              <a:t>konsultacji społecznych </a:t>
            </a:r>
            <a:r>
              <a:rPr lang="pl-PL" dirty="0"/>
              <a:t>oraz dokumentów źródłowych wskazanych przez autora w dokumencie </a:t>
            </a:r>
            <a:endParaRPr dirty="0"/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E143C36F-35AB-BA57-A775-41C4670E9A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0306" y="302837"/>
            <a:ext cx="877221" cy="101049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 err="1"/>
              <a:t>Podstawowe</a:t>
            </a:r>
            <a:r>
              <a:rPr dirty="0"/>
              <a:t> </a:t>
            </a:r>
            <a:r>
              <a:rPr dirty="0" err="1"/>
              <a:t>informacje</a:t>
            </a:r>
            <a:r>
              <a:rPr dirty="0"/>
              <a:t> </a:t>
            </a:r>
            <a:br>
              <a:rPr lang="pl-PL" dirty="0"/>
            </a:br>
            <a:r>
              <a:rPr dirty="0"/>
              <a:t>o </a:t>
            </a:r>
            <a:r>
              <a:rPr dirty="0" err="1"/>
              <a:t>gminie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dirty="0"/>
          </a:p>
          <a:p>
            <a:r>
              <a:rPr lang="pl-PL" dirty="0"/>
              <a:t>W</a:t>
            </a:r>
            <a:r>
              <a:rPr dirty="0" err="1"/>
              <a:t>ojewództwo</a:t>
            </a:r>
            <a:r>
              <a:rPr dirty="0"/>
              <a:t> </a:t>
            </a:r>
            <a:r>
              <a:rPr dirty="0" err="1"/>
              <a:t>zachodniopomorskie</a:t>
            </a:r>
            <a:r>
              <a:rPr dirty="0"/>
              <a:t>, </a:t>
            </a:r>
            <a:endParaRPr lang="pl-PL" dirty="0"/>
          </a:p>
          <a:p>
            <a:r>
              <a:rPr dirty="0"/>
              <a:t>powiat </a:t>
            </a:r>
            <a:r>
              <a:rPr dirty="0" err="1"/>
              <a:t>myśliborski</a:t>
            </a:r>
            <a:endParaRPr dirty="0"/>
          </a:p>
          <a:p>
            <a:r>
              <a:rPr lang="pl-PL" dirty="0"/>
              <a:t>p</a:t>
            </a:r>
            <a:r>
              <a:rPr dirty="0" err="1"/>
              <a:t>owierzchnia</a:t>
            </a:r>
            <a:r>
              <a:rPr dirty="0"/>
              <a:t>: 14 590 ha</a:t>
            </a:r>
          </a:p>
          <a:p>
            <a:r>
              <a:rPr lang="pl-PL" dirty="0"/>
              <a:t>l</a:t>
            </a:r>
            <a:r>
              <a:rPr dirty="0" err="1"/>
              <a:t>iczba</a:t>
            </a:r>
            <a:r>
              <a:rPr dirty="0"/>
              <a:t> </a:t>
            </a:r>
            <a:r>
              <a:rPr dirty="0" err="1"/>
              <a:t>mieszkańców</a:t>
            </a:r>
            <a:r>
              <a:rPr dirty="0"/>
              <a:t> (2023): 3 255</a:t>
            </a:r>
          </a:p>
          <a:p>
            <a:r>
              <a:rPr lang="pl-PL" dirty="0"/>
              <a:t>c</a:t>
            </a:r>
            <a:r>
              <a:rPr dirty="0" err="1"/>
              <a:t>harakter</a:t>
            </a:r>
            <a:r>
              <a:rPr dirty="0"/>
              <a:t>: </a:t>
            </a:r>
            <a:r>
              <a:rPr dirty="0" err="1"/>
              <a:t>gmina</a:t>
            </a:r>
            <a:r>
              <a:rPr dirty="0"/>
              <a:t> </a:t>
            </a:r>
            <a:r>
              <a:rPr dirty="0" err="1"/>
              <a:t>wiejska</a:t>
            </a:r>
            <a:r>
              <a:rPr dirty="0"/>
              <a:t>, </a:t>
            </a:r>
            <a:r>
              <a:rPr dirty="0" err="1"/>
              <a:t>rolnicza</a:t>
            </a:r>
            <a:endParaRPr dirty="0"/>
          </a:p>
          <a:p>
            <a:r>
              <a:rPr dirty="0"/>
              <a:t>23 </a:t>
            </a:r>
            <a:r>
              <a:rPr dirty="0" err="1"/>
              <a:t>miejscowości</a:t>
            </a:r>
            <a:r>
              <a:rPr dirty="0"/>
              <a:t> w 10 </a:t>
            </a:r>
            <a:r>
              <a:rPr dirty="0" err="1"/>
              <a:t>sołectwach</a:t>
            </a:r>
            <a:endParaRPr dirty="0"/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7A4E9ED6-169F-94BB-48A2-36E7EEDE1E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3564" y="277322"/>
            <a:ext cx="760173" cy="87566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	</a:t>
            </a:r>
            <a:r>
              <a:rPr dirty="0"/>
              <a:t>Misja i </a:t>
            </a:r>
            <a:r>
              <a:rPr dirty="0" err="1"/>
              <a:t>wizja</a:t>
            </a:r>
            <a:r>
              <a:rPr dirty="0"/>
              <a:t> </a:t>
            </a:r>
            <a:r>
              <a:rPr dirty="0" err="1"/>
              <a:t>rozwoju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700" y="1918447"/>
            <a:ext cx="7204676" cy="4329959"/>
          </a:xfrm>
        </p:spPr>
        <p:txBody>
          <a:bodyPr/>
          <a:lstStyle/>
          <a:p>
            <a:endParaRPr dirty="0"/>
          </a:p>
          <a:p>
            <a:r>
              <a:rPr dirty="0" err="1"/>
              <a:t>Wizja</a:t>
            </a:r>
            <a:r>
              <a:rPr dirty="0"/>
              <a:t>: </a:t>
            </a:r>
            <a:r>
              <a:rPr dirty="0" err="1"/>
              <a:t>gmina</a:t>
            </a:r>
            <a:r>
              <a:rPr dirty="0"/>
              <a:t> </a:t>
            </a:r>
            <a:r>
              <a:rPr dirty="0" err="1"/>
              <a:t>nowoczesna</a:t>
            </a:r>
            <a:r>
              <a:rPr dirty="0"/>
              <a:t> i </a:t>
            </a:r>
            <a:r>
              <a:rPr dirty="0" err="1"/>
              <a:t>ekologiczna</a:t>
            </a:r>
            <a:endParaRPr dirty="0"/>
          </a:p>
          <a:p>
            <a:r>
              <a:rPr dirty="0" err="1"/>
              <a:t>Stabilny</a:t>
            </a:r>
            <a:r>
              <a:rPr dirty="0"/>
              <a:t> </a:t>
            </a:r>
            <a:r>
              <a:rPr dirty="0" err="1"/>
              <a:t>rozwój</a:t>
            </a:r>
            <a:r>
              <a:rPr dirty="0"/>
              <a:t> </a:t>
            </a:r>
            <a:r>
              <a:rPr dirty="0" err="1"/>
              <a:t>społeczny</a:t>
            </a:r>
            <a:r>
              <a:rPr dirty="0"/>
              <a:t> i </a:t>
            </a:r>
            <a:r>
              <a:rPr dirty="0" err="1"/>
              <a:t>gospodarczy</a:t>
            </a:r>
            <a:endParaRPr dirty="0"/>
          </a:p>
          <a:p>
            <a:r>
              <a:rPr dirty="0"/>
              <a:t>Misja: </a:t>
            </a:r>
            <a:r>
              <a:rPr dirty="0" err="1"/>
              <a:t>tworzenie</a:t>
            </a:r>
            <a:r>
              <a:rPr dirty="0"/>
              <a:t> </a:t>
            </a:r>
            <a:r>
              <a:rPr dirty="0" err="1"/>
              <a:t>warunków</a:t>
            </a:r>
            <a:r>
              <a:rPr dirty="0"/>
              <a:t> do </a:t>
            </a:r>
            <a:r>
              <a:rPr dirty="0" err="1"/>
              <a:t>aktywizacji</a:t>
            </a:r>
            <a:r>
              <a:rPr dirty="0"/>
              <a:t> </a:t>
            </a:r>
            <a:r>
              <a:rPr dirty="0" err="1"/>
              <a:t>społecznej</a:t>
            </a:r>
            <a:r>
              <a:rPr dirty="0"/>
              <a:t>, </a:t>
            </a:r>
            <a:r>
              <a:rPr dirty="0" err="1"/>
              <a:t>rozwoju</a:t>
            </a:r>
            <a:r>
              <a:rPr dirty="0"/>
              <a:t> </a:t>
            </a:r>
            <a:r>
              <a:rPr dirty="0" err="1"/>
              <a:t>gospodarczego</a:t>
            </a:r>
            <a:r>
              <a:rPr dirty="0"/>
              <a:t> i </a:t>
            </a:r>
            <a:r>
              <a:rPr dirty="0" err="1"/>
              <a:t>wysokiej</a:t>
            </a:r>
            <a:r>
              <a:rPr dirty="0"/>
              <a:t> </a:t>
            </a:r>
            <a:r>
              <a:rPr dirty="0" err="1"/>
              <a:t>jakości</a:t>
            </a:r>
            <a:r>
              <a:rPr dirty="0"/>
              <a:t> </a:t>
            </a:r>
            <a:r>
              <a:rPr dirty="0" err="1"/>
              <a:t>życia</a:t>
            </a:r>
            <a:r>
              <a:rPr dirty="0"/>
              <a:t> </a:t>
            </a:r>
            <a:r>
              <a:rPr dirty="0" err="1"/>
              <a:t>mieszkańców</a:t>
            </a:r>
            <a:endParaRPr dirty="0"/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627386CF-A496-244C-6621-170971EB25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5274" y="337272"/>
            <a:ext cx="835657" cy="96261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dirty="0"/>
              <a:t>		</a:t>
            </a:r>
            <a:r>
              <a:rPr dirty="0"/>
              <a:t>Analiza SWOT – </a:t>
            </a:r>
            <a:r>
              <a:rPr lang="pl-PL" dirty="0"/>
              <a:t>				</a:t>
            </a:r>
            <a:r>
              <a:rPr dirty="0" err="1"/>
              <a:t>najważniejsze</a:t>
            </a:r>
            <a:r>
              <a:rPr dirty="0"/>
              <a:t> </a:t>
            </a:r>
            <a:r>
              <a:rPr dirty="0" err="1"/>
              <a:t>elementy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dirty="0"/>
          </a:p>
          <a:p>
            <a:r>
              <a:rPr dirty="0" err="1"/>
              <a:t>Mocne</a:t>
            </a:r>
            <a:r>
              <a:rPr dirty="0"/>
              <a:t> </a:t>
            </a:r>
            <a:r>
              <a:rPr dirty="0" err="1"/>
              <a:t>strony</a:t>
            </a:r>
            <a:r>
              <a:rPr dirty="0"/>
              <a:t>: </a:t>
            </a:r>
            <a:r>
              <a:rPr dirty="0" err="1"/>
              <a:t>walory</a:t>
            </a:r>
            <a:r>
              <a:rPr dirty="0"/>
              <a:t> </a:t>
            </a:r>
            <a:r>
              <a:rPr dirty="0" err="1"/>
              <a:t>przyrodnicze</a:t>
            </a:r>
            <a:r>
              <a:rPr dirty="0"/>
              <a:t>, </a:t>
            </a:r>
            <a:r>
              <a:rPr dirty="0" err="1"/>
              <a:t>potencjał</a:t>
            </a:r>
            <a:r>
              <a:rPr dirty="0"/>
              <a:t> </a:t>
            </a:r>
            <a:r>
              <a:rPr dirty="0" err="1"/>
              <a:t>turystyczny</a:t>
            </a:r>
            <a:r>
              <a:rPr dirty="0"/>
              <a:t>, </a:t>
            </a:r>
            <a:r>
              <a:rPr dirty="0" err="1"/>
              <a:t>dostępność</a:t>
            </a:r>
            <a:r>
              <a:rPr dirty="0"/>
              <a:t> </a:t>
            </a:r>
            <a:r>
              <a:rPr dirty="0" err="1"/>
              <a:t>komunikacyjna</a:t>
            </a:r>
            <a:endParaRPr dirty="0"/>
          </a:p>
          <a:p>
            <a:r>
              <a:rPr dirty="0" err="1"/>
              <a:t>Słabe</a:t>
            </a:r>
            <a:r>
              <a:rPr dirty="0"/>
              <a:t> </a:t>
            </a:r>
            <a:r>
              <a:rPr dirty="0" err="1"/>
              <a:t>strony</a:t>
            </a:r>
            <a:r>
              <a:rPr dirty="0"/>
              <a:t>: </a:t>
            </a:r>
            <a:r>
              <a:rPr dirty="0" err="1"/>
              <a:t>problemy</a:t>
            </a:r>
            <a:r>
              <a:rPr dirty="0"/>
              <a:t> </a:t>
            </a:r>
            <a:r>
              <a:rPr dirty="0" err="1"/>
              <a:t>demograficzne</a:t>
            </a:r>
            <a:r>
              <a:rPr dirty="0"/>
              <a:t>, </a:t>
            </a:r>
            <a:r>
              <a:rPr dirty="0" err="1"/>
              <a:t>ograniczone</a:t>
            </a:r>
            <a:r>
              <a:rPr dirty="0"/>
              <a:t> </a:t>
            </a:r>
            <a:r>
              <a:rPr dirty="0" err="1"/>
              <a:t>finanse</a:t>
            </a:r>
            <a:r>
              <a:rPr dirty="0"/>
              <a:t>, </a:t>
            </a:r>
            <a:r>
              <a:rPr dirty="0" err="1"/>
              <a:t>niska</a:t>
            </a:r>
            <a:r>
              <a:rPr dirty="0"/>
              <a:t> </a:t>
            </a:r>
            <a:r>
              <a:rPr dirty="0" err="1"/>
              <a:t>gęstość</a:t>
            </a:r>
            <a:r>
              <a:rPr dirty="0"/>
              <a:t> </a:t>
            </a:r>
            <a:r>
              <a:rPr dirty="0" err="1"/>
              <a:t>zaludnienia</a:t>
            </a:r>
            <a:endParaRPr dirty="0"/>
          </a:p>
          <a:p>
            <a:r>
              <a:rPr dirty="0" err="1"/>
              <a:t>Szanse</a:t>
            </a:r>
            <a:r>
              <a:rPr dirty="0"/>
              <a:t>: </a:t>
            </a:r>
            <a:r>
              <a:rPr dirty="0" err="1"/>
              <a:t>fundusze</a:t>
            </a:r>
            <a:r>
              <a:rPr dirty="0"/>
              <a:t> UE, </a:t>
            </a:r>
            <a:r>
              <a:rPr dirty="0" err="1"/>
              <a:t>rozwój</a:t>
            </a:r>
            <a:r>
              <a:rPr dirty="0"/>
              <a:t> OZE, </a:t>
            </a:r>
            <a:r>
              <a:rPr dirty="0" err="1"/>
              <a:t>turystyka</a:t>
            </a:r>
            <a:r>
              <a:rPr dirty="0"/>
              <a:t> i </a:t>
            </a:r>
            <a:r>
              <a:rPr dirty="0" err="1"/>
              <a:t>agroturystyka</a:t>
            </a:r>
            <a:endParaRPr dirty="0"/>
          </a:p>
          <a:p>
            <a:r>
              <a:rPr dirty="0" err="1"/>
              <a:t>Zagrożenia</a:t>
            </a:r>
            <a:r>
              <a:rPr dirty="0"/>
              <a:t>: </a:t>
            </a:r>
            <a:r>
              <a:rPr dirty="0" err="1"/>
              <a:t>odpływ</a:t>
            </a:r>
            <a:r>
              <a:rPr dirty="0"/>
              <a:t> </a:t>
            </a:r>
            <a:r>
              <a:rPr dirty="0" err="1"/>
              <a:t>młodych</a:t>
            </a:r>
            <a:r>
              <a:rPr dirty="0"/>
              <a:t> </a:t>
            </a:r>
            <a:r>
              <a:rPr dirty="0" err="1"/>
              <a:t>mieszkańców</a:t>
            </a:r>
            <a:r>
              <a:rPr dirty="0"/>
              <a:t>, </a:t>
            </a:r>
            <a:r>
              <a:rPr dirty="0" err="1"/>
              <a:t>konkurencja</a:t>
            </a:r>
            <a:r>
              <a:rPr dirty="0"/>
              <a:t> </a:t>
            </a:r>
            <a:r>
              <a:rPr dirty="0" err="1"/>
              <a:t>większych</a:t>
            </a:r>
            <a:r>
              <a:rPr dirty="0"/>
              <a:t> </a:t>
            </a:r>
            <a:r>
              <a:rPr dirty="0" err="1"/>
              <a:t>miast</a:t>
            </a:r>
            <a:endParaRPr dirty="0"/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B8F739A0-B242-B7B0-C11D-0759BDFB15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4447" y="357038"/>
            <a:ext cx="905436" cy="104299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DED1028-131D-EC90-FFFC-4E91EC36A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182" y="109818"/>
            <a:ext cx="7414690" cy="3217582"/>
          </a:xfrm>
        </p:spPr>
        <p:txBody>
          <a:bodyPr/>
          <a:lstStyle/>
          <a:p>
            <a:pPr algn="ctr"/>
            <a:r>
              <a:rPr lang="pl-PL" sz="3200" dirty="0"/>
              <a:t>Rozwój Gminy w ostatnich latach </a:t>
            </a:r>
            <a:br>
              <a:rPr lang="pl-PL" sz="3200" dirty="0"/>
            </a:br>
            <a:r>
              <a:rPr lang="pl-PL" sz="3200" dirty="0"/>
              <a:t>z wykorzystaniem środków zewnętrznych – realizacja inwestycji </a:t>
            </a:r>
            <a:br>
              <a:rPr lang="pl-PL" sz="3200" dirty="0"/>
            </a:br>
            <a:r>
              <a:rPr lang="pl-PL" sz="3200" dirty="0"/>
              <a:t>i podjęte działania 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BAA63BD6-FB7A-7161-DD43-9E9EA7CDA3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2800" y="2243425"/>
            <a:ext cx="7414690" cy="4504757"/>
          </a:xfrm>
        </p:spPr>
        <p:txBody>
          <a:bodyPr/>
          <a:lstStyle/>
          <a:p>
            <a:r>
              <a:rPr lang="pl-PL" dirty="0"/>
              <a:t>W latach 2019-2023 zrealizowano </a:t>
            </a:r>
            <a:r>
              <a:rPr lang="pl-PL" b="1" dirty="0"/>
              <a:t>52 zadania </a:t>
            </a:r>
            <a:r>
              <a:rPr lang="pl-PL" dirty="0"/>
              <a:t>inwestycyjne z wykorzystaniem środków zewnętrznych (środki krajowe, z UE) </a:t>
            </a:r>
            <a:r>
              <a:rPr lang="pl-PL" b="1" dirty="0"/>
              <a:t>na rekordową w historii gminy łączną kwotę ponad </a:t>
            </a:r>
            <a:r>
              <a:rPr lang="pl-PL" b="1" u="sng" dirty="0"/>
              <a:t>53 mln zł </a:t>
            </a:r>
            <a:r>
              <a:rPr lang="pl-PL" dirty="0"/>
              <a:t>na realizację inwestycji: drogowych, wodno-kanalizacyjnych, społecznych, oświatowych, kulturalnych zagospodarowanie terenów, organizację wydarzeń, place zabaw, zabytki, itd. (strona 91-97 strategii)</a:t>
            </a:r>
          </a:p>
          <a:p>
            <a:r>
              <a:rPr lang="pl-PL" dirty="0"/>
              <a:t>Tylko w 2024 roku złożono 31 wniosków o dofinansowanie zadań o łącznej wartości 36 mln zł, z czego zrealizowano inwestycje na kwotę ponad </a:t>
            </a:r>
            <a:br>
              <a:rPr lang="pl-PL" dirty="0"/>
            </a:br>
            <a:r>
              <a:rPr lang="pl-PL" dirty="0"/>
              <a:t>12,1 mln zł a niektóre z nich są jeszcze wykonywane. 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F4136815-6853-F821-69A5-41B07A2288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4447" y="357038"/>
            <a:ext cx="905436" cy="104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713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/>
              <a:t>Cele </a:t>
            </a:r>
            <a:r>
              <a:rPr dirty="0" err="1"/>
              <a:t>strategiczne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/>
          </a:p>
          <a:p>
            <a:r>
              <a:t>1. Aktywizacja społeczna i szanse rozwojowe mieszkańców</a:t>
            </a:r>
          </a:p>
          <a:p>
            <a:r>
              <a:t>2. Rozwój gospodarczy wykorzystujący potencjały regionu</a:t>
            </a:r>
          </a:p>
          <a:p>
            <a:r>
              <a:t>3. Podniesienie jakości życia mieszkańców</a:t>
            </a:r>
          </a:p>
          <a:p>
            <a:r>
              <a:t>4. Ochrona środowiska przyrodniczego i kulturowego</a:t>
            </a: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0939DB2C-3B4B-23CB-6187-FCDCAFFC97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7383" y="354105"/>
            <a:ext cx="913240" cy="105198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 err="1"/>
              <a:t>Przykłady</a:t>
            </a:r>
            <a:r>
              <a:rPr dirty="0"/>
              <a:t> </a:t>
            </a:r>
            <a:r>
              <a:rPr dirty="0" err="1"/>
              <a:t>celów</a:t>
            </a:r>
            <a:r>
              <a:rPr dirty="0"/>
              <a:t> </a:t>
            </a:r>
            <a:r>
              <a:rPr dirty="0" err="1"/>
              <a:t>operacyjnych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/>
          </a:p>
          <a:p>
            <a:r>
              <a:t>Rozwój oferty edukacyjno-kulturalnej</a:t>
            </a:r>
          </a:p>
          <a:p>
            <a:r>
              <a:t>Tworzenie warunków dla lokalnych przedsiębiorców</a:t>
            </a:r>
          </a:p>
          <a:p>
            <a:r>
              <a:t>Poprawa usług zdrowotnych i opiekuńczych</a:t>
            </a:r>
          </a:p>
          <a:p>
            <a:r>
              <a:t>Inwestycje w odnawialne źródła energii i ochronę zabytków</a:t>
            </a: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1694EDF4-4A96-6AE1-D577-479A8D5FD3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5319" y="366741"/>
            <a:ext cx="800100" cy="92165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/>
              <a:t>System </a:t>
            </a:r>
            <a:r>
              <a:rPr dirty="0" err="1"/>
              <a:t>wdrażania</a:t>
            </a:r>
            <a:r>
              <a:rPr dirty="0"/>
              <a:t> </a:t>
            </a:r>
            <a:br>
              <a:rPr lang="pl-PL" dirty="0"/>
            </a:br>
            <a:r>
              <a:rPr dirty="0"/>
              <a:t>i </a:t>
            </a:r>
            <a:r>
              <a:rPr dirty="0" err="1"/>
              <a:t>finansowania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/>
          </a:p>
          <a:p>
            <a:r>
              <a:t>Planowane nakłady: ok. 90 mln zł do 2030 r.</a:t>
            </a:r>
          </a:p>
          <a:p>
            <a:r>
              <a:t>Źródła finansowania: fundusze UE, programy rządowe, budżet gminy, inwestorzy prywatni</a:t>
            </a:r>
          </a:p>
          <a:p>
            <a:r>
              <a:t>Monitoring: coroczne raporty i sprawozdania</a:t>
            </a:r>
          </a:p>
          <a:p>
            <a:r>
              <a:t>Ewaluacja realizacji celów i działań</a:t>
            </a: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723E3955-031C-DDB4-3782-A2D530A8AB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3653" y="328467"/>
            <a:ext cx="877220" cy="101049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 err="1"/>
              <a:t>Podsumowanie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dirty="0"/>
          </a:p>
          <a:p>
            <a:r>
              <a:rPr dirty="0" err="1"/>
              <a:t>Strategia</a:t>
            </a:r>
            <a:r>
              <a:rPr dirty="0"/>
              <a:t> </a:t>
            </a:r>
            <a:r>
              <a:rPr dirty="0" err="1"/>
              <a:t>zakłada</a:t>
            </a:r>
            <a:r>
              <a:rPr dirty="0"/>
              <a:t> </a:t>
            </a:r>
            <a:r>
              <a:rPr dirty="0" err="1"/>
              <a:t>zrównoważony</a:t>
            </a:r>
            <a:r>
              <a:rPr dirty="0"/>
              <a:t> </a:t>
            </a:r>
            <a:r>
              <a:rPr dirty="0" err="1"/>
              <a:t>rozwój</a:t>
            </a:r>
            <a:r>
              <a:rPr dirty="0"/>
              <a:t> </a:t>
            </a:r>
            <a:r>
              <a:rPr dirty="0" err="1"/>
              <a:t>społeczno-gospodarczy</a:t>
            </a:r>
            <a:endParaRPr dirty="0"/>
          </a:p>
          <a:p>
            <a:r>
              <a:rPr dirty="0" err="1"/>
              <a:t>Kluczowe</a:t>
            </a:r>
            <a:r>
              <a:rPr dirty="0"/>
              <a:t> </a:t>
            </a:r>
            <a:r>
              <a:rPr dirty="0" err="1"/>
              <a:t>kierunki</a:t>
            </a:r>
            <a:r>
              <a:rPr dirty="0"/>
              <a:t>: </a:t>
            </a:r>
            <a:r>
              <a:rPr dirty="0" err="1"/>
              <a:t>aktywizacja</a:t>
            </a:r>
            <a:r>
              <a:rPr dirty="0"/>
              <a:t> </a:t>
            </a:r>
            <a:r>
              <a:rPr dirty="0" err="1"/>
              <a:t>mieszkańców</a:t>
            </a:r>
            <a:r>
              <a:rPr dirty="0"/>
              <a:t>, </a:t>
            </a:r>
            <a:r>
              <a:rPr dirty="0" err="1"/>
              <a:t>inwestycje</a:t>
            </a:r>
            <a:r>
              <a:rPr dirty="0"/>
              <a:t>, </a:t>
            </a:r>
            <a:r>
              <a:rPr dirty="0" err="1"/>
              <a:t>ochrona</a:t>
            </a:r>
            <a:r>
              <a:rPr dirty="0"/>
              <a:t> </a:t>
            </a:r>
            <a:r>
              <a:rPr dirty="0" err="1"/>
              <a:t>środowiska</a:t>
            </a:r>
            <a:endParaRPr dirty="0"/>
          </a:p>
          <a:p>
            <a:r>
              <a:rPr dirty="0"/>
              <a:t>Cel: </a:t>
            </a:r>
            <a:r>
              <a:rPr dirty="0" err="1"/>
              <a:t>poprawa</a:t>
            </a:r>
            <a:r>
              <a:rPr dirty="0"/>
              <a:t> </a:t>
            </a:r>
            <a:r>
              <a:rPr dirty="0" err="1"/>
              <a:t>jakości</a:t>
            </a:r>
            <a:r>
              <a:rPr dirty="0"/>
              <a:t> </a:t>
            </a:r>
            <a:r>
              <a:rPr dirty="0" err="1"/>
              <a:t>życia</a:t>
            </a:r>
            <a:r>
              <a:rPr dirty="0"/>
              <a:t> i </a:t>
            </a:r>
            <a:r>
              <a:rPr dirty="0" err="1"/>
              <a:t>zwiększenie</a:t>
            </a:r>
            <a:r>
              <a:rPr dirty="0"/>
              <a:t> </a:t>
            </a:r>
            <a:r>
              <a:rPr dirty="0" err="1"/>
              <a:t>atrakcyjności</a:t>
            </a:r>
            <a:r>
              <a:rPr dirty="0"/>
              <a:t> </a:t>
            </a:r>
            <a:r>
              <a:rPr dirty="0" err="1"/>
              <a:t>gminy</a:t>
            </a:r>
            <a:r>
              <a:rPr dirty="0"/>
              <a:t> </a:t>
            </a:r>
            <a:r>
              <a:rPr dirty="0" err="1"/>
              <a:t>Nowogródek</a:t>
            </a:r>
            <a:r>
              <a:rPr dirty="0"/>
              <a:t> Pomorski</a:t>
            </a: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F20B11E3-4EF1-2C73-B18A-DE9F1787D9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1172" y="345370"/>
            <a:ext cx="844190" cy="972442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on">
  <a:themeElements>
    <a:clrScheme name="J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J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J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70</TotalTime>
  <Words>453</Words>
  <Application>Microsoft Office PowerPoint</Application>
  <PresentationFormat>Pokaz na ekranie (4:3)</PresentationFormat>
  <Paragraphs>52</Paragraphs>
  <Slides>10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3" baseType="lpstr">
      <vt:lpstr>Century Gothic</vt:lpstr>
      <vt:lpstr>Wingdings 3</vt:lpstr>
      <vt:lpstr>Jon</vt:lpstr>
      <vt:lpstr>Strategia Rozwoju Gminy Nowogródek Pomorski  do 2030 roku </vt:lpstr>
      <vt:lpstr> Strategia Rozwoju  Gminy Nowogródek Pomorski  do 2030 roku</vt:lpstr>
      <vt:lpstr>Podstawowe informacje  o gminie</vt:lpstr>
      <vt:lpstr> Misja i wizja rozwoju</vt:lpstr>
      <vt:lpstr>  Analiza SWOT –     najważniejsze elementy</vt:lpstr>
      <vt:lpstr>Rozwój Gminy w ostatnich latach  z wykorzystaniem środków zewnętrznych – realizacja inwestycji  i podjęte działania </vt:lpstr>
      <vt:lpstr>Cele strategiczne</vt:lpstr>
      <vt:lpstr>Przykłady celów operacyjnych</vt:lpstr>
      <vt:lpstr>System wdrażania  i finansowania</vt:lpstr>
      <vt:lpstr>Podsumowanie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sekretarz</dc:creator>
  <cp:keywords/>
  <dc:description>generated using python-pptx</dc:description>
  <cp:lastModifiedBy>Piotr Uberman</cp:lastModifiedBy>
  <cp:revision>8</cp:revision>
  <dcterms:created xsi:type="dcterms:W3CDTF">2013-01-27T09:14:16Z</dcterms:created>
  <dcterms:modified xsi:type="dcterms:W3CDTF">2025-09-10T13:37:51Z</dcterms:modified>
  <cp:category/>
</cp:coreProperties>
</file>